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6858000" cy="9144000" type="screen4x3"/>
  <p:notesSz cx="6950075" cy="9236075"/>
  <p:embeddedFontLst>
    <p:embeddedFont>
      <p:font typeface="Calibri" panose="020F0502020204030204" pitchFamily="34" charset="0"/>
      <p:regular r:id="rId9"/>
      <p:bold r:id="rId10"/>
      <p:italic r:id="rId11"/>
      <p:boldItalic r:id="rId12"/>
    </p:embeddedFont>
    <p:embeddedFont>
      <p:font typeface="Georgia" panose="02040502050405020303" pitchFamily="18" charset="0"/>
      <p:regular r:id="rId13"/>
      <p:bold r:id="rId14"/>
      <p:italic r:id="rId15"/>
      <p:boldItalic r:id="rId16"/>
    </p:embeddedFont>
    <p:embeddedFont>
      <p:font typeface="Impact" panose="020B0806030902050204" pitchFamily="34" charset="0"/>
      <p:regular r:id="rId17"/>
    </p:embeddedFont>
    <p:embeddedFont>
      <p:font typeface="Modern Love Caps" panose="04070805081001020A01" pitchFamily="82" charset="0"/>
      <p:regular r:id="rId18"/>
    </p:embeddedFont>
    <p:embeddedFont>
      <p:font typeface="Robo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FF8C53"/>
    <a:srgbClr val="FFCC66"/>
    <a:srgbClr val="FF9966"/>
    <a:srgbClr val="E9A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A5BFF0-A61F-4F20-9F11-8D506DE26884}">
  <a:tblStyle styleId="{DDA5BFF0-A61F-4F20-9F11-8D506DE2688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76463" y="692150"/>
            <a:ext cx="25987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ctr" anchorCtr="0">
            <a:noAutofit/>
          </a:bodyPr>
          <a:lstStyle/>
          <a:p>
            <a:pPr marL="0" indent="0">
              <a:buNone/>
            </a:pPr>
            <a:endParaRPr/>
          </a:p>
        </p:txBody>
      </p:sp>
      <p:sp>
        <p:nvSpPr>
          <p:cNvPr id="82" name="Google Shape;82;p3:notes"/>
          <p:cNvSpPr>
            <a:spLocks noGrp="1" noRot="1" noChangeAspect="1"/>
          </p:cNvSpPr>
          <p:nvPr>
            <p:ph type="sldImg" idx="2"/>
          </p:nvPr>
        </p:nvSpPr>
        <p:spPr>
          <a:xfrm>
            <a:off x="2176463" y="692150"/>
            <a:ext cx="25971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ef0aa6b3_0_3:notes"/>
          <p:cNvSpPr>
            <a:spLocks noGrp="1" noRot="1" noChangeAspect="1"/>
          </p:cNvSpPr>
          <p:nvPr>
            <p:ph type="sldImg" idx="2"/>
          </p:nvPr>
        </p:nvSpPr>
        <p:spPr>
          <a:xfrm>
            <a:off x="2176463" y="692150"/>
            <a:ext cx="25971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ef0aa6b3_0_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cc8d7ece_0_0:notes"/>
          <p:cNvSpPr>
            <a:spLocks noGrp="1" noRot="1" noChangeAspect="1"/>
          </p:cNvSpPr>
          <p:nvPr>
            <p:ph type="sldImg" idx="2"/>
          </p:nvPr>
        </p:nvSpPr>
        <p:spPr>
          <a:xfrm>
            <a:off x="2176463" y="692150"/>
            <a:ext cx="25971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cc8d7ece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a:t>“real life examples”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ctr" anchorCtr="0">
            <a:noAutofit/>
          </a:bodyPr>
          <a:lstStyle/>
          <a:p>
            <a:pPr marL="0" indent="0">
              <a:buNone/>
            </a:pPr>
            <a:endParaRPr/>
          </a:p>
        </p:txBody>
      </p:sp>
      <p:sp>
        <p:nvSpPr>
          <p:cNvPr id="122" name="Google Shape;122;p5:notes"/>
          <p:cNvSpPr>
            <a:spLocks noGrp="1" noRot="1" noChangeAspect="1"/>
          </p:cNvSpPr>
          <p:nvPr>
            <p:ph type="sldImg" idx="2"/>
          </p:nvPr>
        </p:nvSpPr>
        <p:spPr>
          <a:xfrm>
            <a:off x="2176463" y="692150"/>
            <a:ext cx="25971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7e94d6e3e_0_0:notes"/>
          <p:cNvSpPr>
            <a:spLocks noGrp="1" noRot="1" noChangeAspect="1"/>
          </p:cNvSpPr>
          <p:nvPr>
            <p:ph type="sldImg" idx="2"/>
          </p:nvPr>
        </p:nvSpPr>
        <p:spPr>
          <a:xfrm>
            <a:off x="2176463" y="692150"/>
            <a:ext cx="25971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7e94d6e3e_0_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a:t>Is there things happening in school now, relevant to Maslow’s hierarchy? Example -- inequity? bullying?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7ce6eb238_0_1:notes"/>
          <p:cNvSpPr>
            <a:spLocks noGrp="1" noRot="1" noChangeAspect="1"/>
          </p:cNvSpPr>
          <p:nvPr>
            <p:ph type="sldImg" idx="2"/>
          </p:nvPr>
        </p:nvSpPr>
        <p:spPr>
          <a:xfrm>
            <a:off x="2176463" y="692150"/>
            <a:ext cx="25971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7ce6eb238_0_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a:t>Examples would be -- I can be more helpful by … I will be more helpful by … I need others to help me by …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514350" y="1496484"/>
            <a:ext cx="5829300" cy="3183467"/>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857250" y="4802717"/>
            <a:ext cx="5143500" cy="2207683"/>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15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772576" y="3622015"/>
            <a:ext cx="7749117" cy="1478756"/>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227799" y="2186121"/>
            <a:ext cx="7749117" cy="435054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7916" y="2279653"/>
            <a:ext cx="5915025" cy="3803649"/>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467916" y="6119286"/>
            <a:ext cx="5915025" cy="200024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5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471488" y="2434167"/>
            <a:ext cx="2914650"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3471863" y="2434167"/>
            <a:ext cx="2914650"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72381"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472381" y="2241551"/>
            <a:ext cx="2901255" cy="1098549"/>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72381" y="3340100"/>
            <a:ext cx="2901255" cy="4912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3471863" y="2241551"/>
            <a:ext cx="2915543" cy="1098549"/>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3471863" y="3340100"/>
            <a:ext cx="2915543" cy="4912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2915543" y="1316569"/>
            <a:ext cx="3471863" cy="649816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72381" y="2743200"/>
            <a:ext cx="2211884" cy="508211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2915543" y="1316569"/>
            <a:ext cx="3471863" cy="6498167"/>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472381" y="2743200"/>
            <a:ext cx="2211884" cy="508211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 name="Picture 10">
            <a:extLst>
              <a:ext uri="{FF2B5EF4-FFF2-40B4-BE49-F238E27FC236}">
                <a16:creationId xmlns:a16="http://schemas.microsoft.com/office/drawing/2014/main" id="{36148F1D-EC78-48C0-AE96-449967E6CE09}"/>
              </a:ext>
            </a:extLst>
          </p:cNvPr>
          <p:cNvPicPr>
            <a:picLocks noChangeAspect="1"/>
          </p:cNvPicPr>
          <p:nvPr userDrawn="1"/>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b="9373"/>
          <a:stretch/>
        </p:blipFill>
        <p:spPr>
          <a:xfrm rot="5400000">
            <a:off x="-1143002" y="1142999"/>
            <a:ext cx="9144002" cy="6858001"/>
          </a:xfrm>
          <a:prstGeom prst="rect">
            <a:avLst/>
          </a:prstGeom>
        </p:spPr>
      </p:pic>
      <p:sp>
        <p:nvSpPr>
          <p:cNvPr id="2" name="Rectangle 1">
            <a:extLst>
              <a:ext uri="{FF2B5EF4-FFF2-40B4-BE49-F238E27FC236}">
                <a16:creationId xmlns:a16="http://schemas.microsoft.com/office/drawing/2014/main" id="{E9BE18D9-3B0C-437A-A14E-238884ACE1C0}"/>
              </a:ext>
            </a:extLst>
          </p:cNvPr>
          <p:cNvSpPr/>
          <p:nvPr userDrawn="1"/>
        </p:nvSpPr>
        <p:spPr>
          <a:xfrm>
            <a:off x="471487" y="385590"/>
            <a:ext cx="5915025" cy="837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merriam-webster.com/dictionary/fu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481500" y="3250996"/>
            <a:ext cx="5895000" cy="4890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t>Digital Interactive Notebook</a:t>
            </a:r>
            <a:endParaRPr sz="1800" b="1" dirty="0"/>
          </a:p>
        </p:txBody>
      </p:sp>
      <p:sp>
        <p:nvSpPr>
          <p:cNvPr id="85" name="Google Shape;85;p13"/>
          <p:cNvSpPr txBox="1"/>
          <p:nvPr/>
        </p:nvSpPr>
        <p:spPr>
          <a:xfrm>
            <a:off x="508800" y="3739946"/>
            <a:ext cx="5867700" cy="42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Student Name</a:t>
            </a:r>
            <a:endParaRPr sz="1800" dirty="0"/>
          </a:p>
        </p:txBody>
      </p:sp>
      <p:cxnSp>
        <p:nvCxnSpPr>
          <p:cNvPr id="86" name="Google Shape;86;p13"/>
          <p:cNvCxnSpPr/>
          <p:nvPr/>
        </p:nvCxnSpPr>
        <p:spPr>
          <a:xfrm>
            <a:off x="508800" y="3792390"/>
            <a:ext cx="5867700" cy="0"/>
          </a:xfrm>
          <a:prstGeom prst="straightConnector1">
            <a:avLst/>
          </a:prstGeom>
          <a:noFill/>
          <a:ln w="9525" cap="flat" cmpd="sng">
            <a:solidFill>
              <a:schemeClr val="dk2"/>
            </a:solidFill>
            <a:prstDash val="solid"/>
            <a:round/>
            <a:headEnd type="none" w="med" len="med"/>
            <a:tailEnd type="none" w="med" len="med"/>
          </a:ln>
        </p:spPr>
      </p:cxnSp>
      <p:sp>
        <p:nvSpPr>
          <p:cNvPr id="87" name="Google Shape;87;p13"/>
          <p:cNvSpPr txBox="1"/>
          <p:nvPr/>
        </p:nvSpPr>
        <p:spPr>
          <a:xfrm>
            <a:off x="810750" y="4839974"/>
            <a:ext cx="5209200" cy="400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This Digital Interactive Notebook is designed to help you better understand helping others. It includes pages on vocabulary terms, images, strategies to better understand. </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US" sz="1600" dirty="0"/>
              <a:t>On each page you will see blue text boxes where you can type responses. Simply click in the box and begin typing to provide your response. You can also add your own text boxes by clicking on the text box icon (       ). You also will need to add images to various pages. You can do this by clicking on the “Image” icon (       ) or by going to “Insert &gt; Image” in the menu. </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US" sz="1600" dirty="0"/>
              <a:t>Each text box can also be resized using the borders so that each fits on your pages. </a:t>
            </a:r>
            <a:endParaRPr sz="1600" dirty="0"/>
          </a:p>
        </p:txBody>
      </p:sp>
      <p:pic>
        <p:nvPicPr>
          <p:cNvPr id="88" name="Google Shape;88;p13"/>
          <p:cNvPicPr preferRelativeResize="0"/>
          <p:nvPr/>
        </p:nvPicPr>
        <p:blipFill rotWithShape="1">
          <a:blip r:embed="rId3">
            <a:alphaModFix/>
          </a:blip>
          <a:srcRect l="5305" t="8373" r="11005" b="15156"/>
          <a:stretch/>
        </p:blipFill>
        <p:spPr>
          <a:xfrm>
            <a:off x="5330062" y="6842474"/>
            <a:ext cx="344425" cy="340950"/>
          </a:xfrm>
          <a:prstGeom prst="rect">
            <a:avLst/>
          </a:prstGeom>
          <a:noFill/>
          <a:ln>
            <a:noFill/>
          </a:ln>
        </p:spPr>
      </p:pic>
      <p:pic>
        <p:nvPicPr>
          <p:cNvPr id="89" name="Google Shape;89;p13"/>
          <p:cNvPicPr preferRelativeResize="0"/>
          <p:nvPr/>
        </p:nvPicPr>
        <p:blipFill>
          <a:blip r:embed="rId4">
            <a:alphaModFix/>
          </a:blip>
          <a:stretch>
            <a:fillRect/>
          </a:stretch>
        </p:blipFill>
        <p:spPr>
          <a:xfrm>
            <a:off x="4939936" y="7375268"/>
            <a:ext cx="266425" cy="263025"/>
          </a:xfrm>
          <a:prstGeom prst="rect">
            <a:avLst/>
          </a:prstGeom>
          <a:noFill/>
          <a:ln>
            <a:noFill/>
          </a:ln>
        </p:spPr>
      </p:pic>
      <p:sp>
        <p:nvSpPr>
          <p:cNvPr id="90" name="Google Shape;90;p13"/>
          <p:cNvSpPr txBox="1"/>
          <p:nvPr/>
        </p:nvSpPr>
        <p:spPr>
          <a:xfrm>
            <a:off x="2567362" y="4488375"/>
            <a:ext cx="27627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0000FF"/>
                </a:solidFill>
                <a:latin typeface="Impact"/>
                <a:ea typeface="Impact"/>
                <a:cs typeface="Impact"/>
                <a:sym typeface="Impact"/>
              </a:rPr>
              <a:t>Instructions</a:t>
            </a:r>
            <a:endParaRPr sz="2400" dirty="0">
              <a:solidFill>
                <a:srgbClr val="0000FF"/>
              </a:solidFill>
              <a:latin typeface="Impact"/>
              <a:ea typeface="Impact"/>
              <a:cs typeface="Impact"/>
              <a:sym typeface="Impact"/>
            </a:endParaRPr>
          </a:p>
        </p:txBody>
      </p:sp>
      <p:sp>
        <p:nvSpPr>
          <p:cNvPr id="2" name="TextBox 1">
            <a:extLst>
              <a:ext uri="{FF2B5EF4-FFF2-40B4-BE49-F238E27FC236}">
                <a16:creationId xmlns:a16="http://schemas.microsoft.com/office/drawing/2014/main" id="{453F8143-44B3-48DD-9D0D-BF1DB34A6BD0}"/>
              </a:ext>
            </a:extLst>
          </p:cNvPr>
          <p:cNvSpPr txBox="1"/>
          <p:nvPr/>
        </p:nvSpPr>
        <p:spPr>
          <a:xfrm>
            <a:off x="481499" y="403761"/>
            <a:ext cx="5895000" cy="2800767"/>
          </a:xfrm>
          <a:prstGeom prst="rect">
            <a:avLst/>
          </a:prstGeom>
          <a:noFill/>
        </p:spPr>
        <p:txBody>
          <a:bodyPr wrap="square" rtlCol="0">
            <a:spAutoFit/>
          </a:bodyPr>
          <a:lstStyle/>
          <a:p>
            <a:pPr algn="ctr"/>
            <a:r>
              <a:rPr lang="en-US" sz="8800" dirty="0">
                <a:solidFill>
                  <a:schemeClr val="accent2"/>
                </a:solidFill>
                <a:latin typeface="Modern Love Caps" panose="04070805081001020A01" pitchFamily="82" charset="0"/>
              </a:rPr>
              <a:t>Helping Others</a:t>
            </a:r>
          </a:p>
        </p:txBody>
      </p:sp>
      <p:pic>
        <p:nvPicPr>
          <p:cNvPr id="4" name="Picture 3">
            <a:extLst>
              <a:ext uri="{FF2B5EF4-FFF2-40B4-BE49-F238E27FC236}">
                <a16:creationId xmlns:a16="http://schemas.microsoft.com/office/drawing/2014/main" id="{E4682511-0429-4319-A59B-8902149A6AFC}"/>
              </a:ext>
            </a:extLst>
          </p:cNvPr>
          <p:cNvPicPr>
            <a:picLocks noChangeAspect="1"/>
          </p:cNvPicPr>
          <p:nvPr/>
        </p:nvPicPr>
        <p:blipFill>
          <a:blip r:embed="rId5"/>
          <a:stretch>
            <a:fillRect/>
          </a:stretch>
        </p:blipFill>
        <p:spPr>
          <a:xfrm>
            <a:off x="320634" y="1785018"/>
            <a:ext cx="1805049" cy="1410195"/>
          </a:xfrm>
          <a:prstGeom prst="rect">
            <a:avLst/>
          </a:prstGeom>
        </p:spPr>
      </p:pic>
      <p:pic>
        <p:nvPicPr>
          <p:cNvPr id="6" name="Picture 5">
            <a:extLst>
              <a:ext uri="{FF2B5EF4-FFF2-40B4-BE49-F238E27FC236}">
                <a16:creationId xmlns:a16="http://schemas.microsoft.com/office/drawing/2014/main" id="{27DB07F1-026F-4FB8-9854-D480A6B07689}"/>
              </a:ext>
            </a:extLst>
          </p:cNvPr>
          <p:cNvPicPr>
            <a:picLocks noChangeAspect="1"/>
          </p:cNvPicPr>
          <p:nvPr/>
        </p:nvPicPr>
        <p:blipFill>
          <a:blip r:embed="rId6"/>
          <a:stretch>
            <a:fillRect/>
          </a:stretch>
        </p:blipFill>
        <p:spPr>
          <a:xfrm>
            <a:off x="4677911" y="1864567"/>
            <a:ext cx="1928387" cy="14101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p:nvPr/>
        </p:nvSpPr>
        <p:spPr>
          <a:xfrm>
            <a:off x="364050" y="352451"/>
            <a:ext cx="6129900" cy="52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3600" dirty="0">
                <a:solidFill>
                  <a:srgbClr val="E69138"/>
                </a:solidFill>
                <a:latin typeface="Impact"/>
                <a:ea typeface="Impact"/>
                <a:cs typeface="Impact"/>
                <a:sym typeface="Impact"/>
              </a:rPr>
              <a:t>HELPING OTHERS HIERARCHY</a:t>
            </a:r>
            <a:endParaRPr sz="3600" dirty="0">
              <a:solidFill>
                <a:srgbClr val="E69138"/>
              </a:solidFill>
              <a:latin typeface="Impact"/>
              <a:ea typeface="Impact"/>
              <a:cs typeface="Impact"/>
              <a:sym typeface="Impact"/>
            </a:endParaRPr>
          </a:p>
          <a:p>
            <a:pPr marL="0" marR="0" lvl="0" indent="0" algn="ctr" rtl="0">
              <a:spcBef>
                <a:spcPts val="0"/>
              </a:spcBef>
              <a:spcAft>
                <a:spcPts val="0"/>
              </a:spcAft>
              <a:buNone/>
            </a:pPr>
            <a:endParaRPr sz="2800" dirty="0">
              <a:solidFill>
                <a:srgbClr val="FF0000"/>
              </a:solidFill>
              <a:latin typeface="Impact"/>
              <a:ea typeface="Impact"/>
              <a:cs typeface="Impact"/>
              <a:sym typeface="Impact"/>
            </a:endParaRPr>
          </a:p>
        </p:txBody>
      </p:sp>
      <p:sp>
        <p:nvSpPr>
          <p:cNvPr id="99" name="Google Shape;99;p14"/>
          <p:cNvSpPr txBox="1"/>
          <p:nvPr/>
        </p:nvSpPr>
        <p:spPr>
          <a:xfrm>
            <a:off x="1139100" y="881172"/>
            <a:ext cx="4579800" cy="9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t>Directions</a:t>
            </a:r>
            <a:r>
              <a:rPr lang="en-US" sz="1200" dirty="0"/>
              <a:t>:	</a:t>
            </a:r>
            <a:r>
              <a:rPr lang="en-US" sz="1200" dirty="0">
                <a:solidFill>
                  <a:schemeClr val="dk1"/>
                </a:solidFill>
              </a:rPr>
              <a:t>Identify the different levels of helping others and 	give details on each level. </a:t>
            </a:r>
            <a:endParaRPr sz="1200" dirty="0"/>
          </a:p>
        </p:txBody>
      </p:sp>
      <p:sp>
        <p:nvSpPr>
          <p:cNvPr id="100" name="Google Shape;100;p14"/>
          <p:cNvSpPr txBox="1"/>
          <p:nvPr/>
        </p:nvSpPr>
        <p:spPr>
          <a:xfrm>
            <a:off x="1139100" y="1462656"/>
            <a:ext cx="4579800" cy="1332600"/>
          </a:xfrm>
          <a:prstGeom prst="rect">
            <a:avLst/>
          </a:prstGeom>
          <a:solidFill>
            <a:srgbClr val="E6913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latin typeface="Georgia"/>
                <a:ea typeface="Georgia"/>
                <a:cs typeface="Georgia"/>
                <a:sym typeface="Georgia"/>
              </a:rPr>
              <a:t>Self-actualization</a:t>
            </a:r>
            <a:endParaRPr sz="1050" dirty="0">
              <a:solidFill>
                <a:srgbClr val="5F6368"/>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endParaRPr>
          </a:p>
          <a:p>
            <a:pPr marL="0" lvl="0" indent="0" algn="l" rtl="0">
              <a:lnSpc>
                <a:spcPct val="158000"/>
              </a:lnSpc>
              <a:spcBef>
                <a:spcPts val="0"/>
              </a:spcBef>
              <a:spcAft>
                <a:spcPts val="0"/>
              </a:spcAft>
              <a:buClr>
                <a:schemeClr val="dk1"/>
              </a:buClr>
              <a:buSzPts val="1100"/>
              <a:buFont typeface="Arial"/>
              <a:buNone/>
            </a:pPr>
            <a:endParaRPr sz="1050" dirty="0">
              <a:solidFill>
                <a:srgbClr val="4D5156"/>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
        <p:nvSpPr>
          <p:cNvPr id="101" name="Google Shape;101;p14"/>
          <p:cNvSpPr txBox="1"/>
          <p:nvPr/>
        </p:nvSpPr>
        <p:spPr>
          <a:xfrm>
            <a:off x="1139100" y="2918810"/>
            <a:ext cx="4579800" cy="1332600"/>
          </a:xfrm>
          <a:prstGeom prst="rect">
            <a:avLst/>
          </a:prstGeom>
          <a:solidFill>
            <a:srgbClr val="F6B26B"/>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Georgia"/>
                <a:ea typeface="Georgia"/>
                <a:cs typeface="Georgia"/>
                <a:sym typeface="Georgia"/>
              </a:rPr>
              <a:t>Self image/esteem</a:t>
            </a:r>
            <a:endParaRPr sz="1800" b="1">
              <a:latin typeface="Georgia"/>
              <a:ea typeface="Georgia"/>
              <a:cs typeface="Georgia"/>
              <a:sym typeface="Georgia"/>
            </a:endParaRPr>
          </a:p>
          <a:p>
            <a:pPr marL="0" lvl="0" indent="0" algn="l" rtl="0">
              <a:spcBef>
                <a:spcPts val="0"/>
              </a:spcBef>
              <a:spcAft>
                <a:spcPts val="0"/>
              </a:spcAft>
              <a:buNone/>
            </a:pPr>
            <a:endParaRPr/>
          </a:p>
        </p:txBody>
      </p:sp>
      <p:sp>
        <p:nvSpPr>
          <p:cNvPr id="102" name="Google Shape;102;p14"/>
          <p:cNvSpPr txBox="1"/>
          <p:nvPr/>
        </p:nvSpPr>
        <p:spPr>
          <a:xfrm>
            <a:off x="1139100" y="4374964"/>
            <a:ext cx="4579800" cy="13326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latin typeface="Georgia"/>
                <a:ea typeface="Georgia"/>
                <a:cs typeface="Georgia"/>
                <a:sym typeface="Georgia"/>
              </a:rPr>
              <a:t>Belonging</a:t>
            </a:r>
            <a:endParaRPr sz="1800" b="1" dirty="0">
              <a:latin typeface="Georgia"/>
              <a:ea typeface="Georgia"/>
              <a:cs typeface="Georgia"/>
              <a:sym typeface="Georgia"/>
            </a:endParaRPr>
          </a:p>
          <a:p>
            <a:pPr marL="0" lvl="0" indent="0" algn="ctr" rtl="0">
              <a:spcBef>
                <a:spcPts val="0"/>
              </a:spcBef>
              <a:spcAft>
                <a:spcPts val="0"/>
              </a:spcAft>
              <a:buNone/>
            </a:pPr>
            <a:endParaRPr sz="1800" b="1" dirty="0">
              <a:latin typeface="Georgia"/>
              <a:ea typeface="Georgia"/>
              <a:cs typeface="Georgia"/>
              <a:sym typeface="Georgia"/>
            </a:endParaRPr>
          </a:p>
          <a:p>
            <a:pPr marL="0" lvl="0" indent="0" algn="l" rtl="0">
              <a:spcBef>
                <a:spcPts val="0"/>
              </a:spcBef>
              <a:spcAft>
                <a:spcPts val="0"/>
              </a:spcAft>
              <a:buNone/>
            </a:pPr>
            <a:endParaRPr sz="1800" b="1" dirty="0">
              <a:latin typeface="Georgia"/>
              <a:ea typeface="Georgia"/>
              <a:cs typeface="Georgia"/>
              <a:sym typeface="Georgia"/>
            </a:endParaRPr>
          </a:p>
        </p:txBody>
      </p:sp>
      <p:sp>
        <p:nvSpPr>
          <p:cNvPr id="103" name="Google Shape;103;p14"/>
          <p:cNvSpPr txBox="1"/>
          <p:nvPr/>
        </p:nvSpPr>
        <p:spPr>
          <a:xfrm>
            <a:off x="1139100" y="5831118"/>
            <a:ext cx="4579800" cy="13326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Georgia"/>
                <a:ea typeface="Georgia"/>
                <a:cs typeface="Georgia"/>
                <a:sym typeface="Georgia"/>
              </a:rPr>
              <a:t>Safety</a:t>
            </a:r>
            <a:endParaRPr sz="1800" b="1">
              <a:latin typeface="Georgia"/>
              <a:ea typeface="Georgia"/>
              <a:cs typeface="Georgia"/>
              <a:sym typeface="Georgia"/>
            </a:endParaRPr>
          </a:p>
          <a:p>
            <a:pPr marL="0" lvl="0" indent="0" algn="l" rtl="0">
              <a:spcBef>
                <a:spcPts val="0"/>
              </a:spcBef>
              <a:spcAft>
                <a:spcPts val="0"/>
              </a:spcAft>
              <a:buNone/>
            </a:pPr>
            <a:endParaRPr/>
          </a:p>
        </p:txBody>
      </p:sp>
      <p:sp>
        <p:nvSpPr>
          <p:cNvPr id="104" name="Google Shape;104;p14"/>
          <p:cNvSpPr txBox="1"/>
          <p:nvPr/>
        </p:nvSpPr>
        <p:spPr>
          <a:xfrm>
            <a:off x="1139100" y="7287273"/>
            <a:ext cx="4579800" cy="1332600"/>
          </a:xfrm>
          <a:prstGeom prst="rect">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latin typeface="Georgia"/>
                <a:ea typeface="Georgia"/>
                <a:cs typeface="Georgia"/>
                <a:sym typeface="Georgia"/>
              </a:rPr>
              <a:t>Basic needs</a:t>
            </a:r>
            <a:endParaRPr sz="1800" b="1" dirty="0">
              <a:latin typeface="Georgia"/>
              <a:ea typeface="Georgia"/>
              <a:cs typeface="Georgia"/>
              <a:sym typeface="Georgia"/>
            </a:endParaRPr>
          </a:p>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27AD3DB4-E09D-4FB3-9E7B-02D19579CE81}"/>
              </a:ext>
            </a:extLst>
          </p:cNvPr>
          <p:cNvPicPr>
            <a:picLocks noChangeAspect="1"/>
          </p:cNvPicPr>
          <p:nvPr/>
        </p:nvPicPr>
        <p:blipFill rotWithShape="1">
          <a:blip r:embed="rId4"/>
          <a:srcRect b="15248"/>
          <a:stretch/>
        </p:blipFill>
        <p:spPr>
          <a:xfrm>
            <a:off x="346410" y="7565192"/>
            <a:ext cx="1363602" cy="900301"/>
          </a:xfrm>
          <a:prstGeom prst="rect">
            <a:avLst/>
          </a:prstGeom>
        </p:spPr>
      </p:pic>
      <p:pic>
        <p:nvPicPr>
          <p:cNvPr id="5" name="Picture 4">
            <a:extLst>
              <a:ext uri="{FF2B5EF4-FFF2-40B4-BE49-F238E27FC236}">
                <a16:creationId xmlns:a16="http://schemas.microsoft.com/office/drawing/2014/main" id="{B0D2B922-217C-4FD5-85FA-323A66C14129}"/>
              </a:ext>
            </a:extLst>
          </p:cNvPr>
          <p:cNvPicPr>
            <a:picLocks noChangeAspect="1"/>
          </p:cNvPicPr>
          <p:nvPr/>
        </p:nvPicPr>
        <p:blipFill>
          <a:blip r:embed="rId5"/>
          <a:stretch>
            <a:fillRect/>
          </a:stretch>
        </p:blipFill>
        <p:spPr>
          <a:xfrm>
            <a:off x="364050" y="2134662"/>
            <a:ext cx="1043156" cy="1235082"/>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DB8D3036-62D4-4F59-A810-AC60ECEB576D}"/>
              </a:ext>
            </a:extLst>
          </p:cNvPr>
          <p:cNvPicPr>
            <a:picLocks noChangeAspect="1"/>
          </p:cNvPicPr>
          <p:nvPr/>
        </p:nvPicPr>
        <p:blipFill>
          <a:blip r:embed="rId6"/>
          <a:stretch>
            <a:fillRect/>
          </a:stretch>
        </p:blipFill>
        <p:spPr>
          <a:xfrm>
            <a:off x="5094514" y="4005594"/>
            <a:ext cx="1579418" cy="11328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p:nvPr/>
        </p:nvSpPr>
        <p:spPr>
          <a:xfrm>
            <a:off x="0" y="390333"/>
            <a:ext cx="6858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rgbClr val="FF9900"/>
                </a:solidFill>
                <a:latin typeface="Impact"/>
                <a:ea typeface="Impact"/>
                <a:cs typeface="Impact"/>
                <a:sym typeface="Impact"/>
              </a:rPr>
              <a:t>Identifying different  </a:t>
            </a:r>
            <a:r>
              <a:rPr lang="en-US" sz="2500" dirty="0">
                <a:solidFill>
                  <a:srgbClr val="FF9900"/>
                </a:solidFill>
                <a:latin typeface="Impact"/>
                <a:ea typeface="Impact"/>
                <a:cs typeface="Impact"/>
                <a:sym typeface="Impact"/>
              </a:rPr>
              <a:t>ways</a:t>
            </a:r>
            <a:r>
              <a:rPr lang="en-US" sz="2800" dirty="0">
                <a:solidFill>
                  <a:srgbClr val="FF9900"/>
                </a:solidFill>
                <a:latin typeface="Impact"/>
                <a:ea typeface="Impact"/>
                <a:cs typeface="Impact"/>
                <a:sym typeface="Impact"/>
              </a:rPr>
              <a:t> to help others:</a:t>
            </a:r>
            <a:endParaRPr sz="2800" b="0" i="0" u="none" strike="noStrike" cap="none" dirty="0">
              <a:solidFill>
                <a:srgbClr val="FF9900"/>
              </a:solidFill>
              <a:latin typeface="Impact"/>
              <a:ea typeface="Impact"/>
              <a:cs typeface="Impact"/>
              <a:sym typeface="Impact"/>
            </a:endParaRPr>
          </a:p>
        </p:txBody>
      </p:sp>
      <p:sp>
        <p:nvSpPr>
          <p:cNvPr id="113" name="Google Shape;113;p15"/>
          <p:cNvSpPr txBox="1"/>
          <p:nvPr/>
        </p:nvSpPr>
        <p:spPr>
          <a:xfrm>
            <a:off x="472150" y="813999"/>
            <a:ext cx="5913700" cy="3275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t>Directions</a:t>
            </a:r>
            <a:r>
              <a:rPr lang="en-US" sz="1200" dirty="0"/>
              <a:t>: Fill in the blank on each sign.</a:t>
            </a:r>
            <a:endParaRPr sz="1200" dirty="0"/>
          </a:p>
        </p:txBody>
      </p:sp>
      <p:pic>
        <p:nvPicPr>
          <p:cNvPr id="119" name="Google Shape;119;p15"/>
          <p:cNvPicPr preferRelativeResize="0"/>
          <p:nvPr/>
        </p:nvPicPr>
        <p:blipFill>
          <a:blip r:embed="rId3">
            <a:alphaModFix/>
          </a:blip>
          <a:stretch>
            <a:fillRect/>
          </a:stretch>
        </p:blipFill>
        <p:spPr>
          <a:xfrm>
            <a:off x="5171400" y="7332809"/>
            <a:ext cx="1452831" cy="1658970"/>
          </a:xfrm>
          <a:prstGeom prst="rect">
            <a:avLst/>
          </a:prstGeom>
          <a:noFill/>
          <a:ln>
            <a:noFill/>
          </a:ln>
        </p:spPr>
      </p:pic>
      <p:sp>
        <p:nvSpPr>
          <p:cNvPr id="2" name="Arrow: Pentagon 1">
            <a:extLst>
              <a:ext uri="{FF2B5EF4-FFF2-40B4-BE49-F238E27FC236}">
                <a16:creationId xmlns:a16="http://schemas.microsoft.com/office/drawing/2014/main" id="{A744F416-CD37-4DBA-9D8A-6D6B216FC920}"/>
              </a:ext>
            </a:extLst>
          </p:cNvPr>
          <p:cNvSpPr/>
          <p:nvPr/>
        </p:nvSpPr>
        <p:spPr>
          <a:xfrm>
            <a:off x="472149" y="1253309"/>
            <a:ext cx="3633849" cy="1816925"/>
          </a:xfrm>
          <a:prstGeom prst="homePlate">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CCD34ECD-4EFF-4C91-94E0-47D55880171E}"/>
              </a:ext>
            </a:extLst>
          </p:cNvPr>
          <p:cNvSpPr/>
          <p:nvPr/>
        </p:nvSpPr>
        <p:spPr>
          <a:xfrm flipH="1">
            <a:off x="2756613" y="2687333"/>
            <a:ext cx="3633849" cy="1816925"/>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F656DAE7-5DE6-482A-9606-F45BAD9CF408}"/>
              </a:ext>
            </a:extLst>
          </p:cNvPr>
          <p:cNvSpPr/>
          <p:nvPr/>
        </p:nvSpPr>
        <p:spPr>
          <a:xfrm>
            <a:off x="472150" y="4095025"/>
            <a:ext cx="3633849" cy="1816925"/>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E80B4E3C-5C54-44A8-89AD-A7A764895B08}"/>
              </a:ext>
            </a:extLst>
          </p:cNvPr>
          <p:cNvSpPr/>
          <p:nvPr/>
        </p:nvSpPr>
        <p:spPr>
          <a:xfrm flipH="1">
            <a:off x="2756613" y="5515884"/>
            <a:ext cx="3633849" cy="1816925"/>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652F7D34-B0FF-4600-83AD-782FC8B673FE}"/>
              </a:ext>
            </a:extLst>
          </p:cNvPr>
          <p:cNvSpPr/>
          <p:nvPr/>
        </p:nvSpPr>
        <p:spPr>
          <a:xfrm>
            <a:off x="487928" y="6936742"/>
            <a:ext cx="3633849" cy="1816925"/>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034F83-0D8B-41A1-BEB0-115769780991}"/>
              </a:ext>
            </a:extLst>
          </p:cNvPr>
          <p:cNvSpPr txBox="1"/>
          <p:nvPr/>
        </p:nvSpPr>
        <p:spPr>
          <a:xfrm>
            <a:off x="487928" y="1337199"/>
            <a:ext cx="2718410" cy="307777"/>
          </a:xfrm>
          <a:prstGeom prst="rect">
            <a:avLst/>
          </a:prstGeom>
          <a:noFill/>
        </p:spPr>
        <p:txBody>
          <a:bodyPr wrap="square" rtlCol="0">
            <a:spAutoFit/>
          </a:bodyPr>
          <a:lstStyle/>
          <a:p>
            <a:r>
              <a:rPr lang="en-US" dirty="0"/>
              <a:t>Belonging:</a:t>
            </a:r>
          </a:p>
        </p:txBody>
      </p:sp>
      <p:sp>
        <p:nvSpPr>
          <p:cNvPr id="4" name="TextBox 3">
            <a:extLst>
              <a:ext uri="{FF2B5EF4-FFF2-40B4-BE49-F238E27FC236}">
                <a16:creationId xmlns:a16="http://schemas.microsoft.com/office/drawing/2014/main" id="{050EFA2B-74FE-403C-A08F-2B711F7AE3C7}"/>
              </a:ext>
            </a:extLst>
          </p:cNvPr>
          <p:cNvSpPr txBox="1"/>
          <p:nvPr/>
        </p:nvSpPr>
        <p:spPr>
          <a:xfrm>
            <a:off x="3693226" y="2687333"/>
            <a:ext cx="2692624" cy="307777"/>
          </a:xfrm>
          <a:prstGeom prst="rect">
            <a:avLst/>
          </a:prstGeom>
          <a:noFill/>
        </p:spPr>
        <p:txBody>
          <a:bodyPr wrap="square" rtlCol="0">
            <a:spAutoFit/>
          </a:bodyPr>
          <a:lstStyle/>
          <a:p>
            <a:r>
              <a:rPr lang="en-US" dirty="0"/>
              <a:t>Basic Needs:</a:t>
            </a:r>
          </a:p>
        </p:txBody>
      </p:sp>
      <p:sp>
        <p:nvSpPr>
          <p:cNvPr id="5" name="TextBox 4">
            <a:extLst>
              <a:ext uri="{FF2B5EF4-FFF2-40B4-BE49-F238E27FC236}">
                <a16:creationId xmlns:a16="http://schemas.microsoft.com/office/drawing/2014/main" id="{6EE0DFE1-9CB4-4680-A006-70CE3CC18DB0}"/>
              </a:ext>
            </a:extLst>
          </p:cNvPr>
          <p:cNvSpPr txBox="1"/>
          <p:nvPr/>
        </p:nvSpPr>
        <p:spPr>
          <a:xfrm>
            <a:off x="487928" y="4112591"/>
            <a:ext cx="2718410" cy="307777"/>
          </a:xfrm>
          <a:prstGeom prst="rect">
            <a:avLst/>
          </a:prstGeom>
          <a:noFill/>
        </p:spPr>
        <p:txBody>
          <a:bodyPr wrap="square" rtlCol="0">
            <a:spAutoFit/>
          </a:bodyPr>
          <a:lstStyle/>
          <a:p>
            <a:r>
              <a:rPr lang="en-US" dirty="0"/>
              <a:t>Safety:</a:t>
            </a:r>
          </a:p>
        </p:txBody>
      </p:sp>
      <p:sp>
        <p:nvSpPr>
          <p:cNvPr id="6" name="TextBox 5">
            <a:extLst>
              <a:ext uri="{FF2B5EF4-FFF2-40B4-BE49-F238E27FC236}">
                <a16:creationId xmlns:a16="http://schemas.microsoft.com/office/drawing/2014/main" id="{C558B392-2E90-4F0D-AB9E-FDB708674CD7}"/>
              </a:ext>
            </a:extLst>
          </p:cNvPr>
          <p:cNvSpPr txBox="1"/>
          <p:nvPr/>
        </p:nvSpPr>
        <p:spPr>
          <a:xfrm>
            <a:off x="3693226" y="5515884"/>
            <a:ext cx="2676846" cy="307777"/>
          </a:xfrm>
          <a:prstGeom prst="rect">
            <a:avLst/>
          </a:prstGeom>
          <a:noFill/>
        </p:spPr>
        <p:txBody>
          <a:bodyPr wrap="square" rtlCol="0">
            <a:spAutoFit/>
          </a:bodyPr>
          <a:lstStyle/>
          <a:p>
            <a:r>
              <a:rPr lang="en-US" dirty="0"/>
              <a:t>Self-actualization:</a:t>
            </a:r>
          </a:p>
        </p:txBody>
      </p:sp>
      <p:sp>
        <p:nvSpPr>
          <p:cNvPr id="7" name="TextBox 6">
            <a:extLst>
              <a:ext uri="{FF2B5EF4-FFF2-40B4-BE49-F238E27FC236}">
                <a16:creationId xmlns:a16="http://schemas.microsoft.com/office/drawing/2014/main" id="{93C6351F-3143-4E31-9EA3-B25239885A00}"/>
              </a:ext>
            </a:extLst>
          </p:cNvPr>
          <p:cNvSpPr txBox="1"/>
          <p:nvPr/>
        </p:nvSpPr>
        <p:spPr>
          <a:xfrm>
            <a:off x="487928" y="6936741"/>
            <a:ext cx="2718410" cy="307777"/>
          </a:xfrm>
          <a:prstGeom prst="rect">
            <a:avLst/>
          </a:prstGeom>
          <a:noFill/>
        </p:spPr>
        <p:txBody>
          <a:bodyPr wrap="square" rtlCol="0">
            <a:spAutoFit/>
          </a:bodyPr>
          <a:lstStyle/>
          <a:p>
            <a:r>
              <a:rPr lang="en-US" dirty="0"/>
              <a:t>Self-image/esteem: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6"/>
          <p:cNvSpPr txBox="1"/>
          <p:nvPr/>
        </p:nvSpPr>
        <p:spPr>
          <a:xfrm>
            <a:off x="0" y="393541"/>
            <a:ext cx="6858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rgbClr val="FF9900"/>
                </a:solidFill>
                <a:latin typeface="Impact"/>
                <a:ea typeface="Impact"/>
                <a:cs typeface="Impact"/>
                <a:sym typeface="Impact"/>
              </a:rPr>
              <a:t>Helpful </a:t>
            </a:r>
            <a:r>
              <a:rPr lang="en-US" sz="2800" b="0" i="0" u="none" strike="noStrike" cap="none" dirty="0">
                <a:solidFill>
                  <a:srgbClr val="FF9900"/>
                </a:solidFill>
                <a:latin typeface="Impact"/>
                <a:ea typeface="Impact"/>
                <a:cs typeface="Impact"/>
                <a:sym typeface="Impact"/>
              </a:rPr>
              <a:t>Illustrated Vocabulary</a:t>
            </a:r>
            <a:endParaRPr sz="2800" b="0" i="0" u="none" strike="noStrike" cap="none" dirty="0">
              <a:solidFill>
                <a:srgbClr val="FF9900"/>
              </a:solidFill>
              <a:latin typeface="Impact"/>
              <a:ea typeface="Impact"/>
              <a:cs typeface="Impact"/>
              <a:sym typeface="Impact"/>
            </a:endParaRPr>
          </a:p>
        </p:txBody>
      </p:sp>
      <p:sp>
        <p:nvSpPr>
          <p:cNvPr id="126" name="Google Shape;126;p16"/>
          <p:cNvSpPr txBox="1"/>
          <p:nvPr/>
        </p:nvSpPr>
        <p:spPr>
          <a:xfrm>
            <a:off x="442356" y="851500"/>
            <a:ext cx="6174587" cy="59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t>Directions</a:t>
            </a:r>
            <a:r>
              <a:rPr lang="en-US" sz="1200" dirty="0"/>
              <a:t>: Research each vocabulary term below and type your own definition in the 2nd column. Then look for an image that best symbolizes it and insert it in the 3rd column.  </a:t>
            </a:r>
            <a:endParaRPr sz="1200" dirty="0"/>
          </a:p>
        </p:txBody>
      </p:sp>
      <p:pic>
        <p:nvPicPr>
          <p:cNvPr id="127" name="Google Shape;127;p16"/>
          <p:cNvPicPr preferRelativeResize="0"/>
          <p:nvPr/>
        </p:nvPicPr>
        <p:blipFill>
          <a:blip r:embed="rId3">
            <a:alphaModFix/>
          </a:blip>
          <a:stretch>
            <a:fillRect/>
          </a:stretch>
        </p:blipFill>
        <p:spPr>
          <a:xfrm>
            <a:off x="5362495" y="7817072"/>
            <a:ext cx="266425" cy="263025"/>
          </a:xfrm>
          <a:prstGeom prst="rect">
            <a:avLst/>
          </a:prstGeom>
          <a:noFill/>
          <a:ln>
            <a:noFill/>
          </a:ln>
        </p:spPr>
      </p:pic>
      <p:pic>
        <p:nvPicPr>
          <p:cNvPr id="128" name="Google Shape;128;p16"/>
          <p:cNvPicPr preferRelativeResize="0"/>
          <p:nvPr/>
        </p:nvPicPr>
        <p:blipFill>
          <a:blip r:embed="rId3">
            <a:alphaModFix/>
          </a:blip>
          <a:stretch>
            <a:fillRect/>
          </a:stretch>
        </p:blipFill>
        <p:spPr>
          <a:xfrm>
            <a:off x="5362498" y="2629322"/>
            <a:ext cx="266425" cy="263025"/>
          </a:xfrm>
          <a:prstGeom prst="rect">
            <a:avLst/>
          </a:prstGeom>
          <a:noFill/>
          <a:ln>
            <a:noFill/>
          </a:ln>
        </p:spPr>
      </p:pic>
      <p:pic>
        <p:nvPicPr>
          <p:cNvPr id="130" name="Google Shape;130;p16"/>
          <p:cNvPicPr preferRelativeResize="0"/>
          <p:nvPr/>
        </p:nvPicPr>
        <p:blipFill>
          <a:blip r:embed="rId3">
            <a:alphaModFix/>
          </a:blip>
          <a:stretch>
            <a:fillRect/>
          </a:stretch>
        </p:blipFill>
        <p:spPr>
          <a:xfrm>
            <a:off x="5362494" y="3920544"/>
            <a:ext cx="266425" cy="263025"/>
          </a:xfrm>
          <a:prstGeom prst="rect">
            <a:avLst/>
          </a:prstGeom>
          <a:noFill/>
          <a:ln>
            <a:noFill/>
          </a:ln>
        </p:spPr>
      </p:pic>
      <p:pic>
        <p:nvPicPr>
          <p:cNvPr id="131" name="Google Shape;131;p16"/>
          <p:cNvPicPr preferRelativeResize="0"/>
          <p:nvPr/>
        </p:nvPicPr>
        <p:blipFill>
          <a:blip r:embed="rId3">
            <a:alphaModFix/>
          </a:blip>
          <a:stretch>
            <a:fillRect/>
          </a:stretch>
        </p:blipFill>
        <p:spPr>
          <a:xfrm>
            <a:off x="5362494" y="6522254"/>
            <a:ext cx="266425" cy="263025"/>
          </a:xfrm>
          <a:prstGeom prst="rect">
            <a:avLst/>
          </a:prstGeom>
          <a:noFill/>
          <a:ln>
            <a:noFill/>
          </a:ln>
        </p:spPr>
      </p:pic>
      <p:pic>
        <p:nvPicPr>
          <p:cNvPr id="132" name="Google Shape;132;p16"/>
          <p:cNvPicPr preferRelativeResize="0"/>
          <p:nvPr/>
        </p:nvPicPr>
        <p:blipFill>
          <a:blip r:embed="rId3">
            <a:alphaModFix/>
          </a:blip>
          <a:stretch>
            <a:fillRect/>
          </a:stretch>
        </p:blipFill>
        <p:spPr>
          <a:xfrm>
            <a:off x="5362494" y="5223456"/>
            <a:ext cx="266425" cy="263025"/>
          </a:xfrm>
          <a:prstGeom prst="rect">
            <a:avLst/>
          </a:prstGeom>
          <a:noFill/>
          <a:ln>
            <a:noFill/>
          </a:ln>
        </p:spPr>
      </p:pic>
      <p:graphicFrame>
        <p:nvGraphicFramePr>
          <p:cNvPr id="12" name="Google Shape;124;p16">
            <a:extLst>
              <a:ext uri="{FF2B5EF4-FFF2-40B4-BE49-F238E27FC236}">
                <a16:creationId xmlns:a16="http://schemas.microsoft.com/office/drawing/2014/main" id="{711415BF-2C49-40DD-A960-82C39BA31DAD}"/>
              </a:ext>
            </a:extLst>
          </p:cNvPr>
          <p:cNvGraphicFramePr/>
          <p:nvPr>
            <p:extLst>
              <p:ext uri="{D42A27DB-BD31-4B8C-83A1-F6EECF244321}">
                <p14:modId xmlns:p14="http://schemas.microsoft.com/office/powerpoint/2010/main" val="2171719075"/>
              </p:ext>
            </p:extLst>
          </p:nvPr>
        </p:nvGraphicFramePr>
        <p:xfrm>
          <a:off x="442356" y="1483843"/>
          <a:ext cx="5973288" cy="7268272"/>
        </p:xfrm>
        <a:graphic>
          <a:graphicData uri="http://schemas.openxmlformats.org/drawingml/2006/table">
            <a:tbl>
              <a:tblPr firstRow="1" bandRow="1">
                <a:tableStyleId>{284E427A-3D55-4303-BF80-6455036E1DE7}</a:tableStyleId>
              </a:tblPr>
              <a:tblGrid>
                <a:gridCol w="1538422">
                  <a:extLst>
                    <a:ext uri="{9D8B030D-6E8A-4147-A177-3AD203B41FA5}">
                      <a16:colId xmlns:a16="http://schemas.microsoft.com/office/drawing/2014/main" val="20000"/>
                    </a:ext>
                  </a:extLst>
                </a:gridCol>
                <a:gridCol w="2443770">
                  <a:extLst>
                    <a:ext uri="{9D8B030D-6E8A-4147-A177-3AD203B41FA5}">
                      <a16:colId xmlns:a16="http://schemas.microsoft.com/office/drawing/2014/main" val="20001"/>
                    </a:ext>
                  </a:extLst>
                </a:gridCol>
                <a:gridCol w="1991096">
                  <a:extLst>
                    <a:ext uri="{9D8B030D-6E8A-4147-A177-3AD203B41FA5}">
                      <a16:colId xmlns:a16="http://schemas.microsoft.com/office/drawing/2014/main" val="20002"/>
                    </a:ext>
                  </a:extLst>
                </a:gridCol>
              </a:tblGrid>
              <a:tr h="704065">
                <a:tc>
                  <a:txBody>
                    <a:bodyPr/>
                    <a:lstStyle/>
                    <a:p>
                      <a:pPr marL="0" marR="0" lvl="0" indent="0" algn="ctr" rtl="0">
                        <a:spcBef>
                          <a:spcPts val="0"/>
                        </a:spcBef>
                        <a:spcAft>
                          <a:spcPts val="0"/>
                        </a:spcAft>
                        <a:buNone/>
                      </a:pPr>
                      <a:r>
                        <a:rPr lang="en-US" sz="1800" u="none" strike="noStrike" cap="none" dirty="0"/>
                        <a:t>Vocabulary </a:t>
                      </a:r>
                      <a:endParaRPr sz="1800" u="none" strike="noStrike" cap="none" dirty="0"/>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t>Definition</a:t>
                      </a:r>
                      <a:endParaRPr sz="1800" u="none" strike="noStrike" cap="none" dirty="0"/>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t>Image</a:t>
                      </a:r>
                      <a:endParaRPr sz="1800" u="none" strike="noStrike" cap="none" dirty="0"/>
                    </a:p>
                  </a:txBody>
                  <a:tcPr marL="91450" marR="91450" marT="45725" marB="45725" anchor="ctr"/>
                </a:tc>
                <a:extLst>
                  <a:ext uri="{0D108BD9-81ED-4DB2-BD59-A6C34878D82A}">
                    <a16:rowId xmlns:a16="http://schemas.microsoft.com/office/drawing/2014/main" val="10000"/>
                  </a:ext>
                </a:extLst>
              </a:tr>
              <a:tr h="1254865">
                <a:tc>
                  <a:txBody>
                    <a:bodyPr/>
                    <a:lstStyle/>
                    <a:p>
                      <a:pPr marL="0" lvl="0" indent="0" algn="ctr" rtl="0">
                        <a:spcBef>
                          <a:spcPts val="0"/>
                        </a:spcBef>
                        <a:spcAft>
                          <a:spcPts val="0"/>
                        </a:spcAft>
                        <a:buClr>
                          <a:schemeClr val="dk1"/>
                        </a:buClr>
                        <a:buSzPts val="1100"/>
                        <a:buFont typeface="Arial"/>
                        <a:buNone/>
                      </a:pPr>
                      <a:r>
                        <a:rPr lang="en-US" b="1"/>
                        <a:t>Self-actualization</a:t>
                      </a:r>
                      <a:endParaRPr b="1"/>
                    </a:p>
                  </a:txBody>
                  <a:tcPr marL="68575" marR="68575" marT="0" marB="0" anchor="ctr"/>
                </a:tc>
                <a:tc>
                  <a:txBody>
                    <a:bodyPr/>
                    <a:lstStyle/>
                    <a:p>
                      <a:pPr marL="0" lvl="0" indent="0" algn="l" rtl="0">
                        <a:spcBef>
                          <a:spcPts val="0"/>
                        </a:spcBef>
                        <a:spcAft>
                          <a:spcPts val="0"/>
                        </a:spcAft>
                        <a:buNone/>
                      </a:pPr>
                      <a:endParaRPr dirty="0"/>
                    </a:p>
                  </a:txBody>
                  <a:tcPr marL="91450" marR="91450" marT="45725" marB="45725"/>
                </a:tc>
                <a:tc>
                  <a:txBody>
                    <a:bodyPr/>
                    <a:lstStyle/>
                    <a:p>
                      <a:pPr marL="0" marR="0" lvl="0" indent="0" algn="l" rtl="0">
                        <a:spcBef>
                          <a:spcPts val="0"/>
                        </a:spcBef>
                        <a:spcAft>
                          <a:spcPts val="0"/>
                        </a:spcAft>
                        <a:buNone/>
                      </a:pPr>
                      <a:endParaRPr sz="1350" dirty="0"/>
                    </a:p>
                  </a:txBody>
                  <a:tcPr marL="91450" marR="91450" marT="45725" marB="45725"/>
                </a:tc>
                <a:extLst>
                  <a:ext uri="{0D108BD9-81ED-4DB2-BD59-A6C34878D82A}">
                    <a16:rowId xmlns:a16="http://schemas.microsoft.com/office/drawing/2014/main" val="10002"/>
                  </a:ext>
                </a:extLst>
              </a:tr>
              <a:tr h="1392719">
                <a:tc>
                  <a:txBody>
                    <a:bodyPr/>
                    <a:lstStyle/>
                    <a:p>
                      <a:pPr marL="0" lvl="0" indent="0" algn="ctr" rtl="0">
                        <a:spcBef>
                          <a:spcPts val="0"/>
                        </a:spcBef>
                        <a:spcAft>
                          <a:spcPts val="0"/>
                        </a:spcAft>
                        <a:buClr>
                          <a:schemeClr val="dk1"/>
                        </a:buClr>
                        <a:buSzPts val="1100"/>
                        <a:buFont typeface="Arial"/>
                        <a:buNone/>
                      </a:pPr>
                      <a:r>
                        <a:rPr lang="en-US" b="1" dirty="0"/>
                        <a:t>Self-image/esteem</a:t>
                      </a:r>
                      <a:endParaRPr b="1" dirty="0"/>
                    </a:p>
                  </a:txBody>
                  <a:tcPr marL="68575" marR="68575" marT="0" marB="0" anchor="ctr"/>
                </a:tc>
                <a:tc>
                  <a:txBody>
                    <a:bodyPr/>
                    <a:lstStyle/>
                    <a:p>
                      <a:pPr marL="0" lvl="0" indent="0" algn="l" rtl="0">
                        <a:spcBef>
                          <a:spcPts val="0"/>
                        </a:spcBef>
                        <a:spcAft>
                          <a:spcPts val="0"/>
                        </a:spcAft>
                        <a:buNone/>
                      </a:pPr>
                      <a:endParaRPr dirty="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tc>
                <a:extLst>
                  <a:ext uri="{0D108BD9-81ED-4DB2-BD59-A6C34878D82A}">
                    <a16:rowId xmlns:a16="http://schemas.microsoft.com/office/drawing/2014/main" val="10003"/>
                  </a:ext>
                </a:extLst>
              </a:tr>
              <a:tr h="1404740">
                <a:tc>
                  <a:txBody>
                    <a:bodyPr/>
                    <a:lstStyle/>
                    <a:p>
                      <a:pPr marL="0" lvl="0" indent="0" algn="ctr" rtl="0">
                        <a:spcBef>
                          <a:spcPts val="0"/>
                        </a:spcBef>
                        <a:spcAft>
                          <a:spcPts val="0"/>
                        </a:spcAft>
                        <a:buClr>
                          <a:schemeClr val="dk1"/>
                        </a:buClr>
                        <a:buSzPts val="1100"/>
                        <a:buFont typeface="Arial"/>
                        <a:buNone/>
                      </a:pPr>
                      <a:r>
                        <a:rPr lang="en-US" b="1" dirty="0"/>
                        <a:t>Belonging </a:t>
                      </a:r>
                      <a:endParaRPr b="1" dirty="0"/>
                    </a:p>
                  </a:txBody>
                  <a:tcPr marL="68575" marR="68575" marT="0" marB="0" anchor="ctr"/>
                </a:tc>
                <a:tc>
                  <a:txBody>
                    <a:bodyPr/>
                    <a:lstStyle/>
                    <a:p>
                      <a:pPr marL="0" lvl="0" indent="0" algn="l" rtl="0">
                        <a:spcBef>
                          <a:spcPts val="0"/>
                        </a:spcBef>
                        <a:spcAft>
                          <a:spcPts val="0"/>
                        </a:spcAft>
                        <a:buNone/>
                      </a:pPr>
                      <a:endParaRPr dirty="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tc>
                <a:extLst>
                  <a:ext uri="{0D108BD9-81ED-4DB2-BD59-A6C34878D82A}">
                    <a16:rowId xmlns:a16="http://schemas.microsoft.com/office/drawing/2014/main" val="10004"/>
                  </a:ext>
                </a:extLst>
              </a:tr>
              <a:tr h="1271522">
                <a:tc>
                  <a:txBody>
                    <a:bodyPr/>
                    <a:lstStyle/>
                    <a:p>
                      <a:pPr marL="0" lvl="0" indent="0" algn="ctr" rtl="0">
                        <a:spcBef>
                          <a:spcPts val="0"/>
                        </a:spcBef>
                        <a:spcAft>
                          <a:spcPts val="0"/>
                        </a:spcAft>
                        <a:buNone/>
                      </a:pPr>
                      <a:r>
                        <a:rPr lang="en-US" b="1" dirty="0"/>
                        <a:t>Safety </a:t>
                      </a:r>
                      <a:endParaRPr b="1" dirty="0"/>
                    </a:p>
                  </a:txBody>
                  <a:tcPr marL="68575" marR="68575" marT="0" marB="0" anchor="ctr"/>
                </a:tc>
                <a:tc>
                  <a:txBody>
                    <a:bodyPr/>
                    <a:lstStyle/>
                    <a:p>
                      <a:pPr marL="0" lvl="0" indent="0" algn="l" rtl="0">
                        <a:spcBef>
                          <a:spcPts val="0"/>
                        </a:spcBef>
                        <a:spcAft>
                          <a:spcPts val="0"/>
                        </a:spcAft>
                        <a:buNone/>
                      </a:pPr>
                      <a:endParaRPr dirty="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tc>
                <a:extLst>
                  <a:ext uri="{0D108BD9-81ED-4DB2-BD59-A6C34878D82A}">
                    <a16:rowId xmlns:a16="http://schemas.microsoft.com/office/drawing/2014/main" val="10005"/>
                  </a:ext>
                </a:extLst>
              </a:tr>
              <a:tr h="1240361">
                <a:tc>
                  <a:txBody>
                    <a:bodyPr/>
                    <a:lstStyle/>
                    <a:p>
                      <a:pPr marL="0" lvl="0" indent="0" algn="ctr" rtl="0">
                        <a:spcBef>
                          <a:spcPts val="0"/>
                        </a:spcBef>
                        <a:spcAft>
                          <a:spcPts val="0"/>
                        </a:spcAft>
                        <a:buNone/>
                      </a:pPr>
                      <a:r>
                        <a:rPr lang="en-US" b="1" dirty="0"/>
                        <a:t>Basic needs </a:t>
                      </a:r>
                      <a:endParaRPr b="1" dirty="0"/>
                    </a:p>
                  </a:txBody>
                  <a:tcPr marL="68575" marR="68575" marT="0" marB="0" anchor="ctr"/>
                </a:tc>
                <a:tc>
                  <a:txBody>
                    <a:bodyPr/>
                    <a:lstStyle/>
                    <a:p>
                      <a:pPr marL="0" lvl="0" indent="0" algn="l" rtl="0">
                        <a:spcBef>
                          <a:spcPts val="0"/>
                        </a:spcBef>
                        <a:spcAft>
                          <a:spcPts val="0"/>
                        </a:spcAft>
                        <a:buNone/>
                      </a:pPr>
                      <a:endParaRPr dirty="0"/>
                    </a:p>
                  </a:txBody>
                  <a:tcPr marL="91450" marR="91450" marT="45725" marB="45725"/>
                </a:tc>
                <a:tc>
                  <a:txBody>
                    <a:bodyPr/>
                    <a:lstStyle/>
                    <a:p>
                      <a:pPr marL="0" marR="0" lvl="0" indent="0" algn="l" rtl="0">
                        <a:spcBef>
                          <a:spcPts val="0"/>
                        </a:spcBef>
                        <a:spcAft>
                          <a:spcPts val="0"/>
                        </a:spcAft>
                        <a:buNone/>
                      </a:pPr>
                      <a:endParaRPr sz="1350" dirty="0"/>
                    </a:p>
                  </a:txBody>
                  <a:tcPr marL="91450" marR="91450" marT="45725" marB="45725"/>
                </a:tc>
                <a:extLst>
                  <a:ext uri="{0D108BD9-81ED-4DB2-BD59-A6C34878D82A}">
                    <a16:rowId xmlns:a16="http://schemas.microsoft.com/office/drawing/2014/main" val="10006"/>
                  </a:ext>
                </a:extLst>
              </a:tr>
            </a:tbl>
          </a:graphicData>
        </a:graphic>
      </p:graphicFrame>
      <p:pic>
        <p:nvPicPr>
          <p:cNvPr id="13" name="Google Shape;127;p16">
            <a:extLst>
              <a:ext uri="{FF2B5EF4-FFF2-40B4-BE49-F238E27FC236}">
                <a16:creationId xmlns:a16="http://schemas.microsoft.com/office/drawing/2014/main" id="{971EA625-8309-41C5-BF5F-AD2DD5AD4BAC}"/>
              </a:ext>
            </a:extLst>
          </p:cNvPr>
          <p:cNvPicPr preferRelativeResize="0"/>
          <p:nvPr/>
        </p:nvPicPr>
        <p:blipFill>
          <a:blip r:embed="rId3">
            <a:alphaModFix/>
          </a:blip>
          <a:stretch>
            <a:fillRect/>
          </a:stretch>
        </p:blipFill>
        <p:spPr>
          <a:xfrm>
            <a:off x="5300546" y="7973222"/>
            <a:ext cx="266425" cy="263025"/>
          </a:xfrm>
          <a:prstGeom prst="rect">
            <a:avLst/>
          </a:prstGeom>
          <a:noFill/>
          <a:ln>
            <a:noFill/>
          </a:ln>
        </p:spPr>
      </p:pic>
      <p:pic>
        <p:nvPicPr>
          <p:cNvPr id="14" name="Google Shape;128;p16">
            <a:extLst>
              <a:ext uri="{FF2B5EF4-FFF2-40B4-BE49-F238E27FC236}">
                <a16:creationId xmlns:a16="http://schemas.microsoft.com/office/drawing/2014/main" id="{D934D946-46D1-40DD-9D82-6ADCCAC586D3}"/>
              </a:ext>
            </a:extLst>
          </p:cNvPr>
          <p:cNvPicPr preferRelativeResize="0"/>
          <p:nvPr/>
        </p:nvPicPr>
        <p:blipFill>
          <a:blip r:embed="rId3">
            <a:alphaModFix/>
          </a:blip>
          <a:stretch>
            <a:fillRect/>
          </a:stretch>
        </p:blipFill>
        <p:spPr>
          <a:xfrm>
            <a:off x="5300549" y="2785472"/>
            <a:ext cx="266425" cy="263025"/>
          </a:xfrm>
          <a:prstGeom prst="rect">
            <a:avLst/>
          </a:prstGeom>
          <a:noFill/>
          <a:ln>
            <a:noFill/>
          </a:ln>
        </p:spPr>
      </p:pic>
      <p:pic>
        <p:nvPicPr>
          <p:cNvPr id="15" name="Google Shape;130;p16">
            <a:extLst>
              <a:ext uri="{FF2B5EF4-FFF2-40B4-BE49-F238E27FC236}">
                <a16:creationId xmlns:a16="http://schemas.microsoft.com/office/drawing/2014/main" id="{DAB0CF56-EE28-4C31-AB52-6F56C9AB9802}"/>
              </a:ext>
            </a:extLst>
          </p:cNvPr>
          <p:cNvPicPr preferRelativeResize="0"/>
          <p:nvPr/>
        </p:nvPicPr>
        <p:blipFill>
          <a:blip r:embed="rId3">
            <a:alphaModFix/>
          </a:blip>
          <a:stretch>
            <a:fillRect/>
          </a:stretch>
        </p:blipFill>
        <p:spPr>
          <a:xfrm>
            <a:off x="5300545" y="4076694"/>
            <a:ext cx="266425" cy="263025"/>
          </a:xfrm>
          <a:prstGeom prst="rect">
            <a:avLst/>
          </a:prstGeom>
          <a:noFill/>
          <a:ln>
            <a:noFill/>
          </a:ln>
        </p:spPr>
      </p:pic>
      <p:pic>
        <p:nvPicPr>
          <p:cNvPr id="16" name="Google Shape;131;p16">
            <a:extLst>
              <a:ext uri="{FF2B5EF4-FFF2-40B4-BE49-F238E27FC236}">
                <a16:creationId xmlns:a16="http://schemas.microsoft.com/office/drawing/2014/main" id="{844E9CE7-5C82-4B90-9E02-160759FA6530}"/>
              </a:ext>
            </a:extLst>
          </p:cNvPr>
          <p:cNvPicPr preferRelativeResize="0"/>
          <p:nvPr/>
        </p:nvPicPr>
        <p:blipFill>
          <a:blip r:embed="rId3">
            <a:alphaModFix/>
          </a:blip>
          <a:stretch>
            <a:fillRect/>
          </a:stretch>
        </p:blipFill>
        <p:spPr>
          <a:xfrm>
            <a:off x="5300545" y="6678404"/>
            <a:ext cx="266425" cy="263025"/>
          </a:xfrm>
          <a:prstGeom prst="rect">
            <a:avLst/>
          </a:prstGeom>
          <a:noFill/>
          <a:ln>
            <a:noFill/>
          </a:ln>
        </p:spPr>
      </p:pic>
      <p:pic>
        <p:nvPicPr>
          <p:cNvPr id="17" name="Google Shape;132;p16">
            <a:extLst>
              <a:ext uri="{FF2B5EF4-FFF2-40B4-BE49-F238E27FC236}">
                <a16:creationId xmlns:a16="http://schemas.microsoft.com/office/drawing/2014/main" id="{AD1112A6-F93E-4202-81FE-D732741291E6}"/>
              </a:ext>
            </a:extLst>
          </p:cNvPr>
          <p:cNvPicPr preferRelativeResize="0"/>
          <p:nvPr/>
        </p:nvPicPr>
        <p:blipFill>
          <a:blip r:embed="rId3">
            <a:alphaModFix/>
          </a:blip>
          <a:stretch>
            <a:fillRect/>
          </a:stretch>
        </p:blipFill>
        <p:spPr>
          <a:xfrm>
            <a:off x="5300545" y="5379606"/>
            <a:ext cx="266425" cy="263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p:nvPr/>
        </p:nvSpPr>
        <p:spPr>
          <a:xfrm>
            <a:off x="669600" y="384350"/>
            <a:ext cx="5518800" cy="23390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dirty="0">
                <a:solidFill>
                  <a:srgbClr val="FF9900"/>
                </a:solidFill>
                <a:latin typeface="Impact"/>
                <a:ea typeface="Impact"/>
                <a:cs typeface="Impact"/>
                <a:sym typeface="Impact"/>
              </a:rPr>
              <a:t>What other areas could someone need help with?</a:t>
            </a:r>
            <a:endParaRPr sz="2800" dirty="0">
              <a:solidFill>
                <a:srgbClr val="FF9900"/>
              </a:solidFill>
              <a:latin typeface="Impact"/>
              <a:ea typeface="Impact"/>
              <a:cs typeface="Impact"/>
              <a:sym typeface="Impact"/>
            </a:endParaRPr>
          </a:p>
          <a:p>
            <a:pPr marL="0" lvl="0" indent="0" algn="ctr" rtl="0">
              <a:spcBef>
                <a:spcPts val="0"/>
              </a:spcBef>
              <a:spcAft>
                <a:spcPts val="0"/>
              </a:spcAft>
              <a:buNone/>
            </a:pPr>
            <a:endParaRPr sz="2800" dirty="0">
              <a:solidFill>
                <a:srgbClr val="FF9900"/>
              </a:solidFill>
              <a:latin typeface="Impact"/>
              <a:ea typeface="Impact"/>
              <a:cs typeface="Impact"/>
              <a:sym typeface="Impact"/>
            </a:endParaRPr>
          </a:p>
          <a:p>
            <a:pPr marL="0" lvl="0" indent="0" algn="ctr" rtl="0">
              <a:spcBef>
                <a:spcPts val="0"/>
              </a:spcBef>
              <a:spcAft>
                <a:spcPts val="0"/>
              </a:spcAft>
              <a:buClr>
                <a:schemeClr val="dk1"/>
              </a:buClr>
              <a:buFont typeface="Arial"/>
              <a:buNone/>
            </a:pPr>
            <a:r>
              <a:rPr lang="en-US" sz="2800" dirty="0">
                <a:solidFill>
                  <a:srgbClr val="FF9900"/>
                </a:solidFill>
                <a:latin typeface="Impact"/>
                <a:ea typeface="Impact"/>
                <a:cs typeface="Impact"/>
                <a:sym typeface="Impact"/>
              </a:rPr>
              <a:t>What are the five big issues currently present?</a:t>
            </a:r>
            <a:endParaRPr sz="2800" dirty="0">
              <a:solidFill>
                <a:srgbClr val="FF9900"/>
              </a:solidFill>
              <a:latin typeface="Impact"/>
              <a:ea typeface="Impact"/>
              <a:cs typeface="Impact"/>
              <a:sym typeface="Impact"/>
            </a:endParaRPr>
          </a:p>
        </p:txBody>
      </p:sp>
      <p:sp>
        <p:nvSpPr>
          <p:cNvPr id="139" name="Google Shape;139;p17"/>
          <p:cNvSpPr/>
          <p:nvPr/>
        </p:nvSpPr>
        <p:spPr>
          <a:xfrm>
            <a:off x="469575" y="3583150"/>
            <a:ext cx="1901700" cy="24680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2478150" y="3583149"/>
            <a:ext cx="1901700" cy="246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4486725" y="3583150"/>
            <a:ext cx="1901700" cy="24680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491675" y="6160921"/>
            <a:ext cx="1901700" cy="246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3500250" y="6172796"/>
            <a:ext cx="1901700" cy="246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p:nvPr/>
        </p:nvSpPr>
        <p:spPr>
          <a:xfrm>
            <a:off x="1269875" y="4306459"/>
            <a:ext cx="4318249" cy="624732"/>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FF9900"/>
                </a:solidFill>
                <a:latin typeface="Modern Love Caps" panose="04070805081001020A01" pitchFamily="82" charset="0"/>
              </a:rPr>
              <a:t>Reflection...</a:t>
            </a:r>
          </a:p>
        </p:txBody>
      </p:sp>
      <p:sp>
        <p:nvSpPr>
          <p:cNvPr id="153" name="Google Shape;153;p18"/>
          <p:cNvSpPr txBox="1"/>
          <p:nvPr/>
        </p:nvSpPr>
        <p:spPr>
          <a:xfrm>
            <a:off x="2910275" y="1185675"/>
            <a:ext cx="278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 name="Picture 2" descr="A picture containing cookie cutter, light&#10;&#10;Description automatically generated">
            <a:extLst>
              <a:ext uri="{FF2B5EF4-FFF2-40B4-BE49-F238E27FC236}">
                <a16:creationId xmlns:a16="http://schemas.microsoft.com/office/drawing/2014/main" id="{E05C0E0E-1CE6-4D67-BBAB-30018D52712E}"/>
              </a:ext>
            </a:extLst>
          </p:cNvPr>
          <p:cNvPicPr>
            <a:picLocks noChangeAspect="1"/>
          </p:cNvPicPr>
          <p:nvPr/>
        </p:nvPicPr>
        <p:blipFill>
          <a:blip r:embed="rId3"/>
          <a:stretch>
            <a:fillRect/>
          </a:stretch>
        </p:blipFill>
        <p:spPr>
          <a:xfrm flipV="1">
            <a:off x="541421" y="5025083"/>
            <a:ext cx="5775158" cy="3755733"/>
          </a:xfrm>
          <a:prstGeom prst="rect">
            <a:avLst/>
          </a:prstGeom>
        </p:spPr>
      </p:pic>
      <p:pic>
        <p:nvPicPr>
          <p:cNvPr id="11" name="Picture 10" descr="A picture containing cookie cutter, light&#10;&#10;Description automatically generated">
            <a:extLst>
              <a:ext uri="{FF2B5EF4-FFF2-40B4-BE49-F238E27FC236}">
                <a16:creationId xmlns:a16="http://schemas.microsoft.com/office/drawing/2014/main" id="{07FF1562-26EA-4265-B2A2-E1081093A733}"/>
              </a:ext>
            </a:extLst>
          </p:cNvPr>
          <p:cNvPicPr>
            <a:picLocks noChangeAspect="1"/>
          </p:cNvPicPr>
          <p:nvPr/>
        </p:nvPicPr>
        <p:blipFill>
          <a:blip r:embed="rId3"/>
          <a:stretch>
            <a:fillRect/>
          </a:stretch>
        </p:blipFill>
        <p:spPr>
          <a:xfrm flipH="1">
            <a:off x="541418" y="436058"/>
            <a:ext cx="5775157" cy="3776509"/>
          </a:xfrm>
          <a:prstGeom prst="rect">
            <a:avLst/>
          </a:prstGeom>
        </p:spPr>
      </p:pic>
      <p:sp>
        <p:nvSpPr>
          <p:cNvPr id="155" name="Google Shape;155;p18"/>
          <p:cNvSpPr txBox="1"/>
          <p:nvPr/>
        </p:nvSpPr>
        <p:spPr>
          <a:xfrm>
            <a:off x="1543175" y="789350"/>
            <a:ext cx="551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Type text here </a:t>
            </a:r>
            <a:endParaRPr dirty="0">
              <a:latin typeface="Calibri"/>
              <a:ea typeface="Calibri"/>
              <a:cs typeface="Calibri"/>
              <a:sym typeface="Calibri"/>
            </a:endParaRPr>
          </a:p>
        </p:txBody>
      </p:sp>
      <p:sp>
        <p:nvSpPr>
          <p:cNvPr id="154" name="Google Shape;154;p18"/>
          <p:cNvSpPr txBox="1"/>
          <p:nvPr/>
        </p:nvSpPr>
        <p:spPr>
          <a:xfrm>
            <a:off x="999660" y="6022087"/>
            <a:ext cx="5518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Type text here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321</Words>
  <Application>Microsoft Office PowerPoint</Application>
  <PresentationFormat>On-screen Show (4:3)</PresentationFormat>
  <Paragraphs>42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Modern Love Caps</vt:lpstr>
      <vt:lpstr>Impact</vt:lpstr>
      <vt:lpstr>Georgia</vt:lpstr>
      <vt:lpstr>Arial</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Scott Dowdee</cp:lastModifiedBy>
  <cp:revision>10</cp:revision>
  <cp:lastPrinted>2021-03-16T16:34:59Z</cp:lastPrinted>
  <dcterms:modified xsi:type="dcterms:W3CDTF">2021-03-16T16:47:45Z</dcterms:modified>
</cp:coreProperties>
</file>